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49" r:id="rId2"/>
    <p:sldMasterId id="2147483673" r:id="rId3"/>
    <p:sldMasterId id="2147483697" r:id="rId4"/>
    <p:sldMasterId id="2147483917" r:id="rId5"/>
    <p:sldMasterId id="2147483930" r:id="rId6"/>
  </p:sldMasterIdLst>
  <p:notesMasterIdLst>
    <p:notesMasterId r:id="rId46"/>
  </p:notesMasterIdLst>
  <p:handoutMasterIdLst>
    <p:handoutMasterId r:id="rId47"/>
  </p:handoutMasterIdLst>
  <p:sldIdLst>
    <p:sldId id="345" r:id="rId7"/>
    <p:sldId id="487" r:id="rId8"/>
    <p:sldId id="538" r:id="rId9"/>
    <p:sldId id="539" r:id="rId10"/>
    <p:sldId id="540" r:id="rId11"/>
    <p:sldId id="541" r:id="rId12"/>
    <p:sldId id="542" r:id="rId13"/>
    <p:sldId id="543" r:id="rId14"/>
    <p:sldId id="544" r:id="rId15"/>
    <p:sldId id="545" r:id="rId16"/>
    <p:sldId id="546" r:id="rId17"/>
    <p:sldId id="547" r:id="rId18"/>
    <p:sldId id="548" r:id="rId19"/>
    <p:sldId id="528" r:id="rId20"/>
    <p:sldId id="549" r:id="rId21"/>
    <p:sldId id="550" r:id="rId22"/>
    <p:sldId id="551" r:id="rId23"/>
    <p:sldId id="553" r:id="rId24"/>
    <p:sldId id="554" r:id="rId25"/>
    <p:sldId id="555" r:id="rId26"/>
    <p:sldId id="556" r:id="rId27"/>
    <p:sldId id="557" r:id="rId28"/>
    <p:sldId id="558" r:id="rId29"/>
    <p:sldId id="559" r:id="rId30"/>
    <p:sldId id="552" r:id="rId31"/>
    <p:sldId id="565" r:id="rId32"/>
    <p:sldId id="568" r:id="rId33"/>
    <p:sldId id="569" r:id="rId34"/>
    <p:sldId id="571" r:id="rId35"/>
    <p:sldId id="570" r:id="rId36"/>
    <p:sldId id="573" r:id="rId37"/>
    <p:sldId id="574" r:id="rId38"/>
    <p:sldId id="575" r:id="rId39"/>
    <p:sldId id="572" r:id="rId40"/>
    <p:sldId id="576" r:id="rId41"/>
    <p:sldId id="577" r:id="rId42"/>
    <p:sldId id="578" r:id="rId43"/>
    <p:sldId id="579" r:id="rId44"/>
    <p:sldId id="435" r:id="rId45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0FA9B9D-EBA2-484A-BEBB-C985D39332FA}">
          <p14:sldIdLst>
            <p14:sldId id="345"/>
            <p14:sldId id="48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28"/>
            <p14:sldId id="549"/>
            <p14:sldId id="550"/>
            <p14:sldId id="551"/>
            <p14:sldId id="553"/>
            <p14:sldId id="554"/>
            <p14:sldId id="555"/>
            <p14:sldId id="556"/>
            <p14:sldId id="557"/>
            <p14:sldId id="558"/>
            <p14:sldId id="559"/>
            <p14:sldId id="552"/>
            <p14:sldId id="565"/>
            <p14:sldId id="568"/>
            <p14:sldId id="569"/>
            <p14:sldId id="571"/>
            <p14:sldId id="570"/>
            <p14:sldId id="573"/>
            <p14:sldId id="574"/>
            <p14:sldId id="575"/>
            <p14:sldId id="572"/>
            <p14:sldId id="576"/>
            <p14:sldId id="577"/>
            <p14:sldId id="578"/>
            <p14:sldId id="579"/>
            <p14:sldId id="43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04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FF0000"/>
    <a:srgbClr val="CCECFF"/>
    <a:srgbClr val="FFFF66"/>
    <a:srgbClr val="FF5050"/>
    <a:srgbClr val="CCFF33"/>
    <a:srgbClr val="99FF99"/>
    <a:srgbClr val="FF9933"/>
    <a:srgbClr val="E1B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0" autoAdjust="0"/>
    <p:restoredTop sz="85385" autoAdjust="0"/>
  </p:normalViewPr>
  <p:slideViewPr>
    <p:cSldViewPr>
      <p:cViewPr varScale="1">
        <p:scale>
          <a:sx n="62" d="100"/>
          <a:sy n="62" d="100"/>
        </p:scale>
        <p:origin x="-1362" y="-90"/>
      </p:cViewPr>
      <p:guideLst>
        <p:guide orient="horz" pos="204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8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85B3E0D0-1152-4589-91DF-203E7BB4407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602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2D14C573-AC46-4D06-93FF-47369F34E53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5038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D42F94-761A-4B1B-B963-538E812BA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36501"/>
      </p:ext>
    </p:extLst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41022C-6757-429C-856D-0F3DE0678D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60825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C35CF-FF5D-4C47-BC07-14DE2D7090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56478"/>
      </p:ext>
    </p:extLst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6F3D0C-A43E-49B8-80CE-2479664D50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65530"/>
      </p:ext>
    </p:extLst>
  </p:cSld>
  <p:clrMapOvr>
    <a:masterClrMapping/>
  </p:clrMapOvr>
  <p:transition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A2202-F55D-421F-B21A-E672BD7302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25370"/>
      </p:ext>
    </p:extLst>
  </p:cSld>
  <p:clrMapOvr>
    <a:masterClrMapping/>
  </p:clrMapOvr>
  <p:transition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DF8116-451F-45F8-98EF-A163DB10B4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1675"/>
      </p:ext>
    </p:extLst>
  </p:cSld>
  <p:clrMapOvr>
    <a:masterClrMapping/>
  </p:clrMapOvr>
  <p:transition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E719C9-BA41-4E7F-8A20-8A838622C2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59144"/>
      </p:ext>
    </p:extLst>
  </p:cSld>
  <p:clrMapOvr>
    <a:masterClrMapping/>
  </p:clrMapOvr>
  <p:transition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2E43F-022D-4C54-BC37-A0ECB85C92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12442"/>
      </p:ext>
    </p:extLst>
  </p:cSld>
  <p:clrMapOvr>
    <a:masterClrMapping/>
  </p:clrMapOvr>
  <p:transition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B95BA-5BBC-4564-9076-5E5080EF3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91365"/>
      </p:ext>
    </p:extLst>
  </p:cSld>
  <p:clrMapOvr>
    <a:masterClrMapping/>
  </p:clrMapOvr>
  <p:transition>
    <p:wipe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4FC9B2-29AA-4B94-AB49-6847134DDA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66111"/>
      </p:ext>
    </p:extLst>
  </p:cSld>
  <p:clrMapOvr>
    <a:masterClrMapping/>
  </p:clrMapOvr>
  <p:transition>
    <p:wipe dir="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60A7C-5636-4F75-BE19-4C9478B1FD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04199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4E988-DFC5-4FEC-8838-7F8B84C210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91731"/>
      </p:ext>
    </p:extLst>
  </p:cSld>
  <p:clrMapOvr>
    <a:masterClrMapping/>
  </p:clrMapOvr>
  <p:transition>
    <p:wipe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916398-3C8C-4FA8-A597-B8FF5A9307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58780"/>
      </p:ext>
    </p:extLst>
  </p:cSld>
  <p:clrMapOvr>
    <a:masterClrMapping/>
  </p:clrMapOvr>
  <p:transition>
    <p:wipe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4C004-F925-4C08-8C63-FCB1669604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63563"/>
      </p:ext>
    </p:extLst>
  </p:cSld>
  <p:clrMapOvr>
    <a:masterClrMapping/>
  </p:clrMapOvr>
  <p:transition>
    <p:wipe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60B2A-46B2-4F00-982E-8B26E6171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89641"/>
      </p:ext>
    </p:extLst>
  </p:cSld>
  <p:clrMapOvr>
    <a:masterClrMapping/>
  </p:clrMapOvr>
  <p:transition>
    <p:wipe dir="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/>
          <a:lstStyle>
            <a:lvl1pPr marL="640080" indent="-457200"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62340-A1EA-4CE0-A397-B868A3BF73D1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1410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5956A-8026-4861-99E0-6ECDFB0AE94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0107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15CA4-E6C8-4CEA-B956-D910F5B7540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564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07151-5D65-4A99-9B3C-1AD90A0CDB34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0077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BB722-728E-4B59-9298-3538DCF90145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142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ED25E-DD21-4264-AC1E-16FAB2C1A6BB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3645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D25C1-455A-42F6-A97C-28ADF134F6B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123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23C8D-3E3D-4A36-9AAB-59652C03E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69931"/>
      </p:ext>
    </p:extLst>
  </p:cSld>
  <p:clrMapOvr>
    <a:masterClrMapping/>
  </p:clrMapOvr>
  <p:transition>
    <p:wipe dir="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/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E1C5-B386-4F39-9C53-595BBFCF3FB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0154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 rtlCol="0"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0DAF8-F313-4B38-ABA6-B71EF7A65CC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7113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2591F-5004-4509-B8D1-F884A2A6FD92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7783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DE804-5CAD-47EC-9448-455B6DA2E950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2419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4208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4268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5508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4287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46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147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238F6-0243-49FF-AE47-783FBF2D5B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53112"/>
      </p:ext>
    </p:extLst>
  </p:cSld>
  <p:clrMapOvr>
    <a:masterClrMapping/>
  </p:clrMapOvr>
  <p:transition>
    <p:wipe dir="d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6290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672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701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2714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8076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6E7098-1D9E-4297-8B06-8858A6CB2C48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C31CAB-83F9-4A4F-970C-5EAB1D42FF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293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D57E40-D648-455A-9437-30FA8FE56DD6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7E0763-8C84-4A0C-BF22-E8FBB0D343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201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DE751E-08CA-4D99-89B2-9FC9DE2F4625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3BDE4F-8BEA-439D-BA05-0EFEBB61C6C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210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D697BC-62C7-4F99-8C37-A408B62C8993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2E7523-BF8E-4897-AD6D-B3C234AD94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559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466664-56B2-422F-8B50-F59FA16202E4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0E09A0-16D6-4176-A8F9-C1456DE503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52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9D4513-2C2A-4633-9A8D-4A862FD60A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31205"/>
      </p:ext>
    </p:extLst>
  </p:cSld>
  <p:clrMapOvr>
    <a:masterClrMapping/>
  </p:clrMapOvr>
  <p:transition>
    <p:wipe dir="d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C2F925-DC51-4DF6-9C0D-52D121C83119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E8AD07-74B5-414C-BC00-90E42DED0B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700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ED0F17-9F3A-43C4-AA85-AB4E0FAD16D9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B9DFBF-5E1F-4EB9-93B7-3749EA0181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838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0051F7-5A91-48AF-A3CB-CB3AECA38DB8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85E2C-7CA7-4F52-B75F-FBB43463F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907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9E41F2-B5DD-4979-B2E9-DDEB29191F2A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3865FE-0C86-4A78-AF62-9D91622BC5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715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7D9A12-E6C0-4876-802E-698B1CA58FA9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E1BB3D-D5F5-4526-9991-8EC9121349E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053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F34D8D-EE93-4818-9FCB-0C3F0226D4F2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A6242A-2212-4C71-B4FB-3287FD4958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66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</p:spPr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9B11AC-AE98-49D4-983B-A8FD90AEBC06}" type="datetime1">
              <a:rPr lang="fr-FR"/>
              <a:pPr/>
              <a:t>02/07/2025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vi-V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6255E9-86BB-409F-B032-A00BE8952A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129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93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605" y="3132290"/>
            <a:ext cx="7175351" cy="1793167"/>
          </a:xfrm>
          <a:effectLst/>
        </p:spPr>
        <p:txBody>
          <a:bodyPr/>
          <a:lstStyle>
            <a:lvl1pPr marL="640080" indent="-457200"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62340-A1EA-4CE0-A397-B868A3BF73D1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853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5956A-8026-4861-99E0-6ECDFB0AE94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8648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43" y="4607511"/>
            <a:ext cx="5970494" cy="83546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15CA4-E6C8-4CEA-B956-D910F5B7540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563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25A9A8-1A92-4E66-B34C-04E835A7E1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28335"/>
      </p:ext>
    </p:extLst>
  </p:cSld>
  <p:clrMapOvr>
    <a:masterClrMapping/>
  </p:clrMapOvr>
  <p:transition>
    <p:wipe dir="d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07151-5D65-4A99-9B3C-1AD90A0CDB34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3629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BB722-728E-4B59-9298-3538DCF90145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0209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ED25E-DD21-4264-AC1E-16FAB2C1A6BB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259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D25C1-455A-42F6-A97C-28ADF134F6B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645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48"/>
            <a:ext cx="3636085" cy="1258493"/>
          </a:xfrm>
          <a:effectLst/>
        </p:spPr>
        <p:txBody>
          <a:bodyPr anchor="b"/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22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E1C5-B386-4F39-9C53-595BBFCF3FB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2566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 rtlCol="0"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0DAF8-F313-4B38-ABA6-B71EF7A65CC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4487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2591F-5004-4509-B8D1-F884A2A6FD92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2556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65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7" y="731567"/>
            <a:ext cx="4829287" cy="48947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DE804-5CAD-47EC-9448-455B6DA2E950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90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ECC087-243C-4087-980E-AAEA0E7BE2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6552"/>
      </p:ext>
    </p:extLst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06260-6C4C-4786-B72E-7A871EAEE3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97348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C295B-B928-42B2-BB40-AB19BC45E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94765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33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33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33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CD0D545F-5054-415D-A4CB-4ECB580E14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>
    <p:wipe dir="d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22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086D4231-D39F-433C-9620-0AAE50D9C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wipe dir="d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725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875" y="4371975"/>
            <a:ext cx="6511925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6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731838"/>
            <a:ext cx="64008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00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7F751AA3-EE16-4A02-8022-3142FE923698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  <a:cs typeface="+mn-cs"/>
              </a:rPr>
              <a:pPr defTabSz="449263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1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2pPr>
      <a:lvl3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3pPr>
      <a:lvl4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4pPr>
      <a:lvl5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200" kern="1200">
          <a:solidFill>
            <a:srgbClr val="404040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000" kern="1200">
          <a:solidFill>
            <a:srgbClr val="404040"/>
          </a:solidFill>
          <a:latin typeface="+mn-lt"/>
          <a:ea typeface="+mn-ea"/>
          <a:cs typeface="+mn-cs"/>
        </a:defRPr>
      </a:lvl2pPr>
      <a:lvl3pPr marL="822325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kern="1200">
          <a:solidFill>
            <a:srgbClr val="404040"/>
          </a:solidFill>
          <a:latin typeface="+mn-lt"/>
          <a:ea typeface="+mn-ea"/>
          <a:cs typeface="+mn-cs"/>
        </a:defRPr>
      </a:lvl3pPr>
      <a:lvl4pPr marL="10969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61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/>
            <a:fld id="{8A24BF4C-9CA2-423E-B4F6-7F55918723CE}" type="datetime1">
              <a:rPr lang="fr-FR" smtClean="0">
                <a:ea typeface="ＭＳ Ｐゴシック" charset="-128"/>
                <a:cs typeface="+mn-cs"/>
              </a:rPr>
              <a:pPr defTabSz="457200"/>
              <a:t>02/07/2025</a:t>
            </a:fld>
            <a:endParaRPr lang="en-US">
              <a:ea typeface="ＭＳ Ｐゴシック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/>
            <a:endParaRPr lang="en-US">
              <a:ea typeface="ＭＳ Ｐゴシック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/>
            <a:fld id="{AE2053D5-6219-41C3-8D16-FE99C84E3D09}" type="slidenum">
              <a:rPr lang="en-US" smtClean="0">
                <a:ea typeface="ＭＳ Ｐゴシック" charset="-128"/>
                <a:cs typeface="+mn-cs"/>
              </a:rPr>
              <a:pPr defTabSz="457200"/>
              <a:t>‹#›</a:t>
            </a:fld>
            <a:endParaRPr lang="en-US"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189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725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899" y="4371975"/>
            <a:ext cx="6511925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6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731886"/>
            <a:ext cx="64008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48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48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48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7F751AA3-EE16-4A02-8022-3142FE923698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cs typeface="Arial" charset="0"/>
              </a:rPr>
              <a:pPr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785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hdr="0" ftr="0" dt="0"/>
  <p:txStyles>
    <p:titleStyle>
      <a:lvl1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2pPr>
      <a:lvl3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3pPr>
      <a:lvl4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4pPr>
      <a:lvl5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200" kern="1200">
          <a:solidFill>
            <a:srgbClr val="404040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000" kern="1200">
          <a:solidFill>
            <a:srgbClr val="404040"/>
          </a:solidFill>
          <a:latin typeface="+mn-lt"/>
          <a:ea typeface="+mn-ea"/>
          <a:cs typeface="+mn-cs"/>
        </a:defRPr>
      </a:lvl2pPr>
      <a:lvl3pPr marL="822325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kern="1200">
          <a:solidFill>
            <a:srgbClr val="404040"/>
          </a:solidFill>
          <a:latin typeface="+mn-lt"/>
          <a:ea typeface="+mn-ea"/>
          <a:cs typeface="+mn-cs"/>
        </a:defRPr>
      </a:lvl3pPr>
      <a:lvl4pPr marL="10969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ubtitle 3"/>
          <p:cNvSpPr>
            <a:spLocks noGrp="1"/>
          </p:cNvSpPr>
          <p:nvPr>
            <p:ph type="subTitle" idx="1"/>
          </p:nvPr>
        </p:nvSpPr>
        <p:spPr>
          <a:xfrm>
            <a:off x="1600200" y="4871544"/>
            <a:ext cx="6400800" cy="1529256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buClr>
                <a:schemeClr val="accent6">
                  <a:lumMod val="75000"/>
                </a:schemeClr>
              </a:buClr>
              <a:defRPr/>
            </a:pPr>
            <a:endParaRPr lang="en-US" b="1" dirty="0">
              <a:solidFill>
                <a:schemeClr val="tx1"/>
              </a:solidFill>
            </a:endParaRPr>
          </a:p>
          <a:p>
            <a:pPr algn="ctr" eaLnBrk="1" fontAlgn="auto" hangingPunct="1">
              <a:buClr>
                <a:schemeClr val="accent6">
                  <a:lumMod val="75000"/>
                </a:schemeClr>
              </a:buClr>
              <a:defRPr/>
            </a:pP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Lecture-06</a:t>
            </a:r>
          </a:p>
          <a:p>
            <a:pPr algn="ctr" eaLnBrk="1" fontAlgn="auto" hangingPunct="1">
              <a:buClr>
                <a:schemeClr val="accent6">
                  <a:lumMod val="75000"/>
                </a:schemeClr>
              </a:buClr>
              <a:defRPr/>
            </a:pP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</a:t>
            </a:r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74" name="Title 2"/>
          <p:cNvSpPr>
            <a:spLocks noGrp="1"/>
          </p:cNvSpPr>
          <p:nvPr>
            <p:ph type="ctrTitle"/>
          </p:nvPr>
        </p:nvSpPr>
        <p:spPr>
          <a:xfrm>
            <a:off x="533400" y="725213"/>
            <a:ext cx="8077200" cy="4432027"/>
          </a:xfrm>
        </p:spPr>
        <p:txBody>
          <a:bodyPr/>
          <a:lstStyle/>
          <a:p>
            <a:pPr marL="182880" indent="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Data Structures</a:t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/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ICT-1211</a:t>
            </a: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/>
            </a:r>
            <a:b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/>
            </a:r>
            <a:b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Information and Communication Technology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D62340-A1EA-4CE0-A397-B868A3BF73D1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Arial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rebuchet MS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418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88550"/>
            <a:ext cx="82296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Word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1196690"/>
            <a:ext cx="8281150" cy="396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6438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88550"/>
            <a:ext cx="82296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Word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268700"/>
            <a:ext cx="8276633" cy="374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1028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88550"/>
            <a:ext cx="82296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Word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00" y="838912"/>
            <a:ext cx="6336880" cy="3598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0" y="4458155"/>
            <a:ext cx="6336880" cy="2271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1823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88550"/>
            <a:ext cx="82296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Word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40" y="1268700"/>
            <a:ext cx="8192371" cy="396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132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Pattern Matching Algorithms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00"/>
            <a:ext cx="8229600" cy="5112710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dirty="0">
                <a:cs typeface="Times New Roman" pitchFamily="18" charset="0"/>
              </a:rPr>
              <a:t>Pattern matching is the problem of deciding whether or not a given string pattern P appears in a string text T. We assume that the length of P does not exceed the length of 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3862990"/>
            <a:ext cx="8569190" cy="1619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215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Types of Pattern Matching Algorithms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4730"/>
            <a:ext cx="8229600" cy="4896680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b="1" dirty="0">
                <a:solidFill>
                  <a:srgbClr val="0000CC"/>
                </a:solidFill>
                <a:cs typeface="Times New Roman" pitchFamily="18" charset="0"/>
              </a:rPr>
              <a:t>First Pattern Matching Algorithm </a:t>
            </a:r>
            <a:r>
              <a:rPr lang="en-US" dirty="0">
                <a:cs typeface="Times New Roman" pitchFamily="18" charset="0"/>
              </a:rPr>
              <a:t>which is also known as Slow Pattern Matching Algorithm.</a:t>
            </a:r>
          </a:p>
          <a:p>
            <a:pPr marL="0" indent="0" algn="just">
              <a:buNone/>
            </a:pPr>
            <a:endParaRPr lang="en-US" dirty="0"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</a:pPr>
            <a:r>
              <a:rPr lang="en-US" dirty="0"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0000CC"/>
                </a:solidFill>
                <a:cs typeface="Times New Roman" pitchFamily="18" charset="0"/>
              </a:rPr>
              <a:t>Second Pattern Matching Algorithm </a:t>
            </a:r>
            <a:r>
              <a:rPr lang="en-US" dirty="0">
                <a:cs typeface="Times New Roman" pitchFamily="18" charset="0"/>
              </a:rPr>
              <a:t>which is also known as Fast Pattern Matching Algorithm.</a:t>
            </a:r>
          </a:p>
          <a:p>
            <a:pPr algn="just">
              <a:buFont typeface="Wingdings" pitchFamily="2" charset="2"/>
              <a:buChar char="§"/>
            </a:pPr>
            <a:endParaRPr lang="en-US" dirty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46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First Pattern Matching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4730"/>
                <a:ext cx="8229600" cy="4896680"/>
              </a:xfrm>
            </p:spPr>
            <p:txBody>
              <a:bodyPr>
                <a:normAutofit/>
              </a:bodyPr>
              <a:lstStyle/>
              <a:p>
                <a:pPr algn="just">
                  <a:buFont typeface="Wingdings" pitchFamily="2" charset="2"/>
                  <a:buChar char="§"/>
                </a:pPr>
                <a:r>
                  <a:rPr lang="en-US" b="1" dirty="0">
                    <a:solidFill>
                      <a:srgbClr val="0000CC"/>
                    </a:solidFill>
                    <a:cs typeface="Times New Roman" pitchFamily="18" charset="0"/>
                  </a:rPr>
                  <a:t>First Pattern Matching Algorithm </a:t>
                </a:r>
                <a:r>
                  <a:rPr lang="en-US" dirty="0">
                    <a:cs typeface="Times New Roman" pitchFamily="18" charset="0"/>
                  </a:rPr>
                  <a:t>is  the obvious one in which we compare a given pattern P with each of the substrings of T, moving from left to right, until we get a match. Let</a:t>
                </a:r>
              </a:p>
              <a:p>
                <a:pPr marL="0" indent="0" algn="ctr">
                  <a:buNone/>
                </a:pPr>
                <a:r>
                  <a:rPr lang="en-US" dirty="0">
                    <a:cs typeface="Times New Roman" pitchFamily="18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00CC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00CC"/>
                            </a:solidFill>
                            <a:latin typeface="Cambria Math"/>
                            <a:cs typeface="Times New Roman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CC"/>
                            </a:solidFill>
                            <a:latin typeface="Cambria Math"/>
                            <a:cs typeface="Times New Roman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00CC"/>
                    </a:solidFill>
                    <a:cs typeface="Times New Roman" pitchFamily="18" charset="0"/>
                  </a:rPr>
                  <a:t>= SUBSTRING ( T, K, LENGTH(P) )</a:t>
                </a:r>
              </a:p>
              <a:p>
                <a:pPr marL="0" indent="0" algn="just">
                  <a:buNone/>
                </a:pPr>
                <a:endParaRPr 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4730"/>
                <a:ext cx="8229600" cy="4896680"/>
              </a:xfrm>
              <a:blipFill rotWithShape="1">
                <a:blip r:embed="rId3"/>
                <a:stretch>
                  <a:fillRect l="-1852" t="-1619" r="-3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810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First Pattern Matching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1628750"/>
            <a:ext cx="8655530" cy="230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2915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First Pattern Matching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0" y="1556740"/>
            <a:ext cx="8862254" cy="1944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3789050"/>
            <a:ext cx="8785220" cy="45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1270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First Pattern Matching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670"/>
                <a:ext cx="8229600" cy="5073493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2000" dirty="0"/>
                  <a:t>Algorithm 3.3: ( Pattern Matching) P and T are strings with lengths R and S, respectively, and are stored as array with one character per element. This algorithm finds the INDEX of P in T.</a:t>
                </a:r>
              </a:p>
              <a:p>
                <a:pPr marL="0" indent="0" algn="just">
                  <a:buNone/>
                </a:pPr>
                <a:endParaRPr lang="en-US" sz="2000" dirty="0"/>
              </a:p>
              <a:p>
                <a:pPr marL="457200" indent="-457200" algn="just">
                  <a:buAutoNum type="arabicPeriod"/>
                </a:pPr>
                <a:r>
                  <a:rPr lang="en-US" sz="2000" b="1" dirty="0"/>
                  <a:t>[Initialize.] Set K:= 1 and MAX:= S – R + 1.</a:t>
                </a:r>
              </a:p>
              <a:p>
                <a:pPr marL="457200" indent="-457200" algn="just">
                  <a:buAutoNum type="arabicPeriod"/>
                </a:pPr>
                <a:r>
                  <a:rPr lang="en-US" sz="2000" b="1" dirty="0"/>
                  <a:t>Repeat Steps 3 to 5 while K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US" sz="2000" b="1" dirty="0"/>
                  <a:t>MAX:</a:t>
                </a:r>
              </a:p>
              <a:p>
                <a:pPr marL="457200" indent="-457200" algn="just">
                  <a:buAutoNum type="arabicPeriod"/>
                </a:pPr>
                <a:r>
                  <a:rPr lang="en-US" sz="2000" b="1" dirty="0"/>
                  <a:t>          Repeat for L= 1 to R : [ Tests each character of P ]</a:t>
                </a:r>
              </a:p>
              <a:p>
                <a:pPr marL="0" indent="0" algn="just">
                  <a:buNone/>
                </a:pPr>
                <a:r>
                  <a:rPr lang="en-US" sz="2000" b="1" dirty="0"/>
                  <a:t>                            If P[L]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  <a:ea typeface="Cambria Math"/>
                      </a:rPr>
                      <m:t>≠ </m:t>
                    </m:r>
                  </m:oMath>
                </a14:m>
                <a:r>
                  <a:rPr lang="en-US" sz="2000" b="1" dirty="0"/>
                  <a:t>T[K + L – 1], then Go to Step 5.</a:t>
                </a:r>
              </a:p>
              <a:p>
                <a:pPr marL="0" indent="0" algn="just">
                  <a:buNone/>
                </a:pPr>
                <a:r>
                  <a:rPr lang="en-US" sz="2000" b="1" dirty="0"/>
                  <a:t>                  [End of inner loop]</a:t>
                </a:r>
              </a:p>
              <a:p>
                <a:pPr marL="457200" indent="-457200" algn="just">
                  <a:buAutoNum type="arabicPeriod" startAt="4"/>
                </a:pPr>
                <a:r>
                  <a:rPr lang="en-US" sz="2000" b="1" dirty="0"/>
                  <a:t>           [Success.] Set INDEX = K, and Exit.</a:t>
                </a:r>
              </a:p>
              <a:p>
                <a:pPr marL="457200" indent="-457200" algn="just">
                  <a:buAutoNum type="arabicPeriod" startAt="4"/>
                </a:pPr>
                <a:r>
                  <a:rPr lang="en-US" sz="2000" b="1" dirty="0"/>
                  <a:t>           Set K := K + 1.</a:t>
                </a:r>
              </a:p>
              <a:p>
                <a:pPr marL="0" indent="0" algn="just">
                  <a:buNone/>
                </a:pPr>
                <a:r>
                  <a:rPr lang="en-US" sz="2000" b="1" dirty="0"/>
                  <a:t>         [End of Step 2 outer loop.]</a:t>
                </a:r>
              </a:p>
              <a:p>
                <a:pPr marL="457200" indent="-457200" algn="just">
                  <a:buAutoNum type="arabicPeriod" startAt="6"/>
                </a:pPr>
                <a:r>
                  <a:rPr lang="en-US" sz="2000" b="1" dirty="0"/>
                  <a:t> [Failure.] Set INDEX = 0.</a:t>
                </a:r>
              </a:p>
              <a:p>
                <a:pPr marL="457200" indent="-457200" algn="just">
                  <a:buAutoNum type="arabicPeriod" startAt="6"/>
                </a:pPr>
                <a:r>
                  <a:rPr lang="en-US" sz="2000" b="1" dirty="0"/>
                  <a:t>  Exit</a:t>
                </a:r>
              </a:p>
              <a:p>
                <a:pPr marL="457200" indent="-457200" algn="just">
                  <a:buAutoNum type="arabicPeriod" startAt="6"/>
                </a:pPr>
                <a:endParaRPr lang="en-US" sz="2000" dirty="0"/>
              </a:p>
              <a:p>
                <a:pPr marL="457200" indent="-457200" algn="just">
                  <a:buAutoNum type="arabicPeriod" startAt="6"/>
                </a:pPr>
                <a:endParaRPr lang="en-US" sz="2000" dirty="0"/>
              </a:p>
              <a:p>
                <a:pPr marL="457200" indent="-457200" algn="just">
                  <a:buAutoNum type="arabicPeriod" startAt="4"/>
                </a:pPr>
                <a:endParaRPr lang="en-US" sz="2000" dirty="0"/>
              </a:p>
              <a:p>
                <a:pPr marL="0" indent="0" algn="just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670"/>
                <a:ext cx="8229600" cy="5073493"/>
              </a:xfrm>
              <a:blipFill rotWithShape="1">
                <a:blip r:embed="rId3"/>
                <a:stretch>
                  <a:fillRect l="-741" t="-601" r="-1407" b="-30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6158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03560" y="2348850"/>
            <a:ext cx="6511925" cy="172824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String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15956A-8026-4861-99E0-6ECDFB0AE94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109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First Pattern Matching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1700760"/>
            <a:ext cx="8729828" cy="216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3861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First Pattern Matching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1268700"/>
            <a:ext cx="8766890" cy="4464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9233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First Pattern Matching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00" y="1124680"/>
            <a:ext cx="7201000" cy="5740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4061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First Pattern Matching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70" y="1196689"/>
            <a:ext cx="5976830" cy="229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0" y="3771550"/>
            <a:ext cx="8748580" cy="1924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9017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First Pattern Matching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1340710"/>
            <a:ext cx="8278684" cy="324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7530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Second Pattern Matching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4730"/>
                <a:ext cx="8229600" cy="4896680"/>
              </a:xfrm>
            </p:spPr>
            <p:txBody>
              <a:bodyPr>
                <a:normAutofit/>
              </a:bodyPr>
              <a:lstStyle/>
              <a:p>
                <a:pPr algn="just">
                  <a:buFont typeface="Wingdings" pitchFamily="2" charset="2"/>
                  <a:buChar char="§"/>
                </a:pPr>
                <a:r>
                  <a:rPr lang="en-US" b="1" dirty="0">
                    <a:cs typeface="Times New Roman" pitchFamily="18" charset="0"/>
                  </a:rPr>
                  <a:t>The</a:t>
                </a:r>
                <a:r>
                  <a:rPr lang="en-US" b="1" dirty="0">
                    <a:solidFill>
                      <a:srgbClr val="0000CC"/>
                    </a:solidFill>
                    <a:cs typeface="Times New Roman" pitchFamily="18" charset="0"/>
                  </a:rPr>
                  <a:t> Second Pattern Matching Algorithm </a:t>
                </a:r>
                <a:r>
                  <a:rPr lang="en-US" dirty="0">
                    <a:cs typeface="Times New Roman" pitchFamily="18" charset="0"/>
                  </a:rPr>
                  <a:t>uses a table which is derived from a particular pattern P but is independent of the text T. Suppose</a:t>
                </a:r>
              </a:p>
              <a:p>
                <a:pPr marL="0" indent="0" algn="ctr">
                  <a:buNone/>
                </a:pPr>
                <a:r>
                  <a:rPr lang="en-US" dirty="0">
                    <a:cs typeface="Times New Roman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0000CC"/>
                        </a:solidFill>
                        <a:latin typeface="Cambria Math"/>
                        <a:cs typeface="Times New Roman" pitchFamily="18" charset="0"/>
                      </a:rPr>
                      <m:t>𝐏</m:t>
                    </m:r>
                  </m:oMath>
                </a14:m>
                <a:r>
                  <a:rPr lang="en-US" b="1" dirty="0">
                    <a:solidFill>
                      <a:srgbClr val="0000CC"/>
                    </a:solidFill>
                    <a:cs typeface="Times New Roman" pitchFamily="18" charset="0"/>
                  </a:rPr>
                  <a:t> = </a:t>
                </a:r>
                <a:r>
                  <a:rPr lang="en-US" b="1" i="1" dirty="0" err="1">
                    <a:solidFill>
                      <a:srgbClr val="0000CC"/>
                    </a:solidFill>
                    <a:cs typeface="Times New Roman" pitchFamily="18" charset="0"/>
                  </a:rPr>
                  <a:t>aaba</a:t>
                </a:r>
                <a:endParaRPr lang="en-US" b="1" i="1" dirty="0">
                  <a:solidFill>
                    <a:srgbClr val="0000CC"/>
                  </a:solidFill>
                  <a:cs typeface="Times New Roman" pitchFamily="18" charset="0"/>
                </a:endParaRPr>
              </a:p>
              <a:p>
                <a:pPr marL="0" indent="0" algn="just">
                  <a:buNone/>
                </a:pPr>
                <a:r>
                  <a:rPr lang="en-US" dirty="0">
                    <a:cs typeface="Times New Roman" pitchFamily="18" charset="0"/>
                  </a:rPr>
                  <a:t>First we give the reason for the table entries and how they are used. Suppose 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cs typeface="Times New Roman" pitchFamily="18" charset="0"/>
                  </a:rPr>
                  <a:t>……,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cs typeface="Times New Roman" pitchFamily="18" charset="0"/>
                  </a:rPr>
                  <a:t>denotes the </a:t>
                </a:r>
                <a:r>
                  <a:rPr lang="en-US" dirty="0" err="1">
                    <a:cs typeface="Times New Roman" pitchFamily="18" charset="0"/>
                  </a:rPr>
                  <a:t>ith</a:t>
                </a:r>
                <a:r>
                  <a:rPr lang="en-US" dirty="0">
                    <a:cs typeface="Times New Roman" pitchFamily="18" charset="0"/>
                  </a:rPr>
                  <a:t> character of T.</a:t>
                </a:r>
              </a:p>
              <a:p>
                <a:pPr marL="0" indent="0" algn="just">
                  <a:buNone/>
                </a:pPr>
                <a:endParaRPr 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4730"/>
                <a:ext cx="8229600" cy="4896680"/>
              </a:xfrm>
              <a:blipFill rotWithShape="1">
                <a:blip r:embed="rId3"/>
                <a:stretch>
                  <a:fillRect l="-1852" t="-1619" r="-3037" b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461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Second Pattern Matching Algorithm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4730"/>
            <a:ext cx="8229600" cy="4896680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dirty="0">
                <a:cs typeface="Times New Roman" pitchFamily="18" charset="0"/>
              </a:rPr>
              <a:t>Suppose the first two characters of T match those of P; i.e., suppose  T = </a:t>
            </a:r>
            <a:r>
              <a:rPr lang="en-US" i="1" dirty="0" err="1">
                <a:cs typeface="Times New Roman" pitchFamily="18" charset="0"/>
              </a:rPr>
              <a:t>aa</a:t>
            </a:r>
            <a:r>
              <a:rPr lang="en-US" dirty="0">
                <a:cs typeface="Times New Roman" pitchFamily="18" charset="0"/>
              </a:rPr>
              <a:t>……..</a:t>
            </a:r>
          </a:p>
          <a:p>
            <a:pPr algn="just">
              <a:buFont typeface="Wingdings" pitchFamily="2" charset="2"/>
              <a:buChar char="§"/>
            </a:pPr>
            <a:r>
              <a:rPr lang="en-US" dirty="0">
                <a:cs typeface="Times New Roman" pitchFamily="18" charset="0"/>
              </a:rPr>
              <a:t>Then T has one of the following three forms:</a:t>
            </a:r>
          </a:p>
          <a:p>
            <a:pPr marL="0" indent="0" algn="just">
              <a:buNone/>
            </a:pPr>
            <a:r>
              <a:rPr lang="en-US" dirty="0">
                <a:cs typeface="Times New Roman" pitchFamily="18" charset="0"/>
              </a:rPr>
              <a:t>	 i. T = </a:t>
            </a:r>
            <a:r>
              <a:rPr lang="en-US" i="1" dirty="0" err="1">
                <a:cs typeface="Times New Roman" pitchFamily="18" charset="0"/>
              </a:rPr>
              <a:t>aab</a:t>
            </a:r>
            <a:r>
              <a:rPr lang="en-US" i="1" dirty="0">
                <a:cs typeface="Times New Roman" pitchFamily="18" charset="0"/>
              </a:rPr>
              <a:t>….,</a:t>
            </a:r>
          </a:p>
          <a:p>
            <a:pPr marL="0" indent="0" algn="just">
              <a:buNone/>
            </a:pPr>
            <a:r>
              <a:rPr lang="en-US" dirty="0">
                <a:cs typeface="Times New Roman" pitchFamily="18" charset="0"/>
              </a:rPr>
              <a:t>	ii. T = </a:t>
            </a:r>
            <a:r>
              <a:rPr lang="en-US" i="1" dirty="0" err="1">
                <a:cs typeface="Times New Roman" pitchFamily="18" charset="0"/>
              </a:rPr>
              <a:t>aaa</a:t>
            </a:r>
            <a:r>
              <a:rPr lang="en-US" i="1" dirty="0">
                <a:cs typeface="Times New Roman" pitchFamily="18" charset="0"/>
              </a:rPr>
              <a:t>….,</a:t>
            </a:r>
          </a:p>
          <a:p>
            <a:pPr marL="0" indent="0" algn="just">
              <a:buNone/>
            </a:pPr>
            <a:r>
              <a:rPr lang="en-US" dirty="0">
                <a:cs typeface="Times New Roman" pitchFamily="18" charset="0"/>
              </a:rPr>
              <a:t>         iii. T = </a:t>
            </a:r>
            <a:r>
              <a:rPr lang="en-US" i="1" dirty="0" err="1">
                <a:cs typeface="Times New Roman" pitchFamily="18" charset="0"/>
              </a:rPr>
              <a:t>aax</a:t>
            </a:r>
            <a:endParaRPr lang="en-US" i="1" dirty="0"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dirty="0">
                <a:cs typeface="Times New Roman" pitchFamily="18" charset="0"/>
              </a:rPr>
              <a:t>Where x is any character different from a or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822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Second Pattern Matching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196690"/>
            <a:ext cx="8346528" cy="1656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70" y="3068950"/>
            <a:ext cx="8509254" cy="1872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698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Second Pattern Matching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4730"/>
                <a:ext cx="8229600" cy="4896680"/>
              </a:xfrm>
            </p:spPr>
            <p:txBody>
              <a:bodyPr>
                <a:normAutofit lnSpcReduction="10000"/>
              </a:bodyPr>
              <a:lstStyle/>
              <a:p>
                <a:pPr algn="just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Λ</m:t>
                    </m:r>
                    <m:r>
                      <a:rPr lang="en-US" b="0" i="1" dirty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 ,</m:t>
                    </m:r>
                  </m:oMath>
                </a14:m>
                <a:endParaRPr lang="en-US" b="0" dirty="0">
                  <a:ea typeface="Cambria Math"/>
                  <a:cs typeface="Times New Roman" pitchFamily="18" charset="0"/>
                </a:endParaRPr>
              </a:p>
              <a:p>
                <a:pPr algn="just">
                  <a:buFont typeface="Wingdings" pitchFamily="2" charset="2"/>
                  <a:buChar char="§"/>
                </a:pPr>
                <a:endParaRPr lang="en-US" dirty="0">
                  <a:cs typeface="Times New Roman" pitchFamily="18" charset="0"/>
                </a:endParaRPr>
              </a:p>
              <a:p>
                <a:pPr algn="just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cs typeface="Times New Roman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cs typeface="Times New Roman" pitchFamily="18" charset="0"/>
                      </a:rPr>
                      <m:t>𝑎</m:t>
                    </m:r>
                    <m:r>
                      <a:rPr lang="en-US" b="0" i="1" smtClean="0">
                        <a:latin typeface="Cambria Math"/>
                        <a:cs typeface="Times New Roman" pitchFamily="18" charset="0"/>
                      </a:rPr>
                      <m:t> ,</m:t>
                    </m:r>
                  </m:oMath>
                </a14:m>
                <a:endParaRPr lang="en-US" b="0" dirty="0">
                  <a:cs typeface="Times New Roman" pitchFamily="18" charset="0"/>
                </a:endParaRPr>
              </a:p>
              <a:p>
                <a:pPr algn="just">
                  <a:buFont typeface="Wingdings" pitchFamily="2" charset="2"/>
                  <a:buChar char="§"/>
                </a:pPr>
                <a:endParaRPr lang="en-US" dirty="0">
                  <a:cs typeface="Times New Roman" pitchFamily="18" charset="0"/>
                </a:endParaRPr>
              </a:p>
              <a:p>
                <a:pPr algn="just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cs typeface="Times New Roman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  <a:cs typeface="Times New Roman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  <a:cs typeface="Times New Roman" pitchFamily="18" charset="0"/>
                      </a:rPr>
                      <m:t> ,</m:t>
                    </m:r>
                  </m:oMath>
                </a14:m>
                <a:endParaRPr lang="en-US" dirty="0">
                  <a:cs typeface="Times New Roman" pitchFamily="18" charset="0"/>
                </a:endParaRPr>
              </a:p>
              <a:p>
                <a:pPr algn="just">
                  <a:buFont typeface="Wingdings" pitchFamily="2" charset="2"/>
                  <a:buChar char="§"/>
                </a:pPr>
                <a:endParaRPr lang="en-US" dirty="0">
                  <a:cs typeface="Times New Roman" pitchFamily="18" charset="0"/>
                </a:endParaRPr>
              </a:p>
              <a:p>
                <a:pPr algn="just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cs typeface="Times New Roman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/>
                            <a:cs typeface="Times New Roman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dirty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/>
                        <a:cs typeface="Times New Roman" pitchFamily="18" charset="0"/>
                      </a:rPr>
                      <m:t>𝑏</m:t>
                    </m:r>
                    <m:r>
                      <a:rPr lang="en-US" i="1">
                        <a:latin typeface="Cambria Math"/>
                        <a:cs typeface="Times New Roman" pitchFamily="18" charset="0"/>
                      </a:rPr>
                      <m:t> ,</m:t>
                    </m:r>
                  </m:oMath>
                </a14:m>
                <a:endParaRPr lang="en-US" dirty="0">
                  <a:cs typeface="Times New Roman" pitchFamily="18" charset="0"/>
                </a:endParaRPr>
              </a:p>
              <a:p>
                <a:pPr algn="just">
                  <a:buFont typeface="Wingdings" pitchFamily="2" charset="2"/>
                  <a:buChar char="§"/>
                </a:pPr>
                <a:endParaRPr lang="en-US" dirty="0">
                  <a:cs typeface="Times New Roman" pitchFamily="18" charset="0"/>
                </a:endParaRPr>
              </a:p>
              <a:p>
                <a:pPr algn="just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cs typeface="Times New Roman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/>
                            <a:cs typeface="Times New Roman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dirty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/>
                        <a:cs typeface="Times New Roman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/>
                        <a:cs typeface="Times New Roman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  <a:cs typeface="Times New Roman" pitchFamily="18" charset="0"/>
                      </a:rPr>
                      <m:t>𝑃</m:t>
                    </m:r>
                    <m:r>
                      <a:rPr lang="en-US" i="1">
                        <a:latin typeface="Cambria Math"/>
                        <a:cs typeface="Times New Roman" pitchFamily="18" charset="0"/>
                      </a:rPr>
                      <m:t> ,</m:t>
                    </m:r>
                  </m:oMath>
                </a14:m>
                <a:endParaRPr lang="en-US" dirty="0">
                  <a:cs typeface="Times New Roman" pitchFamily="18" charset="0"/>
                </a:endParaRPr>
              </a:p>
              <a:p>
                <a:pPr algn="just">
                  <a:buFont typeface="Wingdings" pitchFamily="2" charset="2"/>
                  <a:buChar char="§"/>
                </a:pPr>
                <a:endParaRPr lang="en-US" dirty="0">
                  <a:cs typeface="Times New Roman" pitchFamily="18" charset="0"/>
                </a:endParaRPr>
              </a:p>
              <a:p>
                <a:pPr algn="just">
                  <a:buFont typeface="Wingdings" pitchFamily="2" charset="2"/>
                  <a:buChar char="§"/>
                </a:pPr>
                <a:endParaRPr lang="en-US" dirty="0">
                  <a:cs typeface="Times New Roman" pitchFamily="18" charset="0"/>
                </a:endParaRPr>
              </a:p>
              <a:p>
                <a:pPr algn="just">
                  <a:buFont typeface="Wingdings" pitchFamily="2" charset="2"/>
                  <a:buChar char="§"/>
                </a:pPr>
                <a:endParaRPr lang="en-US" dirty="0">
                  <a:cs typeface="Times New Roman" pitchFamily="18" charset="0"/>
                </a:endParaRPr>
              </a:p>
              <a:p>
                <a:pPr algn="just">
                  <a:buFont typeface="Wingdings" pitchFamily="2" charset="2"/>
                  <a:buChar char="§"/>
                </a:pPr>
                <a:endParaRPr lang="en-US" dirty="0">
                  <a:cs typeface="Times New Roman" pitchFamily="18" charset="0"/>
                </a:endParaRPr>
              </a:p>
              <a:p>
                <a:pPr algn="just">
                  <a:buFont typeface="Wingdings" pitchFamily="2" charset="2"/>
                  <a:buChar char="§"/>
                </a:pPr>
                <a:endParaRPr 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4730"/>
                <a:ext cx="8229600" cy="4896680"/>
              </a:xfrm>
              <a:blipFill rotWithShape="1">
                <a:blip r:embed="rId3"/>
                <a:stretch>
                  <a:fillRect t="-2491" b="-57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867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Second Pattern Matching Algorithm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2721"/>
            <a:ext cx="8229600" cy="496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cs typeface="Times New Roman" pitchFamily="18" charset="0"/>
            </a:endParaRPr>
          </a:p>
          <a:p>
            <a:pPr marL="0" indent="0" algn="just">
              <a:buNone/>
            </a:pPr>
            <a:endParaRPr lang="en-US" dirty="0"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1800" dirty="0"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1800" dirty="0"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sz="1800" b="1" dirty="0">
                <a:cs typeface="Times New Roman" pitchFamily="18" charset="0"/>
              </a:rPr>
              <a:t>                                                      (a) Pattern matching table.</a:t>
            </a:r>
          </a:p>
          <a:p>
            <a:pPr marL="0" indent="0" algn="just">
              <a:buNone/>
            </a:pPr>
            <a:r>
              <a:rPr lang="en-US" sz="1800" dirty="0">
                <a:cs typeface="Times New Roman" pitchFamily="18" charset="0"/>
              </a:rPr>
              <a:t>                   b</a:t>
            </a:r>
          </a:p>
          <a:p>
            <a:pPr marL="0" indent="0" algn="just">
              <a:buNone/>
            </a:pPr>
            <a:endParaRPr lang="en-US" sz="1800" dirty="0"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cs typeface="Times New Roman" pitchFamily="18" charset="0"/>
              </a:rPr>
              <a:t>                                 a                               </a:t>
            </a:r>
            <a:r>
              <a:rPr lang="en-US" sz="1800" dirty="0" err="1">
                <a:cs typeface="Times New Roman" pitchFamily="18" charset="0"/>
              </a:rPr>
              <a:t>a</a:t>
            </a:r>
            <a:r>
              <a:rPr lang="en-US" sz="1800" dirty="0">
                <a:cs typeface="Times New Roman" pitchFamily="18" charset="0"/>
              </a:rPr>
              <a:t>                             b                              a</a:t>
            </a:r>
          </a:p>
          <a:p>
            <a:pPr marL="0" indent="0" algn="just">
              <a:buNone/>
            </a:pPr>
            <a:r>
              <a:rPr lang="en-US" sz="1800" dirty="0">
                <a:cs typeface="Times New Roman" pitchFamily="18" charset="0"/>
              </a:rPr>
              <a:t>                             </a:t>
            </a:r>
          </a:p>
          <a:p>
            <a:pPr marL="0" indent="0" algn="just">
              <a:buNone/>
            </a:pPr>
            <a:r>
              <a:rPr lang="en-US" sz="1800" dirty="0">
                <a:cs typeface="Times New Roman" pitchFamily="18" charset="0"/>
              </a:rPr>
              <a:t>                                   b                                a                                                   </a:t>
            </a:r>
          </a:p>
          <a:p>
            <a:pPr marL="0" indent="0" algn="just">
              <a:buNone/>
            </a:pPr>
            <a:r>
              <a:rPr lang="en-US" sz="1800" dirty="0">
                <a:cs typeface="Times New Roman" pitchFamily="18" charset="0"/>
              </a:rPr>
              <a:t>                      </a:t>
            </a:r>
          </a:p>
          <a:p>
            <a:pPr marL="0" indent="0" algn="just">
              <a:buNone/>
            </a:pPr>
            <a:r>
              <a:rPr lang="en-US" sz="1800" dirty="0">
                <a:cs typeface="Times New Roman" pitchFamily="18" charset="0"/>
              </a:rPr>
              <a:t>                                                   b</a:t>
            </a:r>
          </a:p>
          <a:p>
            <a:pPr marL="0" indent="0" algn="just">
              <a:buNone/>
            </a:pPr>
            <a:r>
              <a:rPr lang="en-US" sz="1800" dirty="0">
                <a:cs typeface="Times New Roman" pitchFamily="18" charset="0"/>
              </a:rPr>
              <a:t>                                                            </a:t>
            </a:r>
            <a:r>
              <a:rPr lang="en-US" sz="1800" b="1" dirty="0">
                <a:cs typeface="Times New Roman" pitchFamily="18" charset="0"/>
              </a:rPr>
              <a:t>(b) Pattern matching graph      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1278932"/>
                  </p:ext>
                </p:extLst>
              </p:nvPr>
            </p:nvGraphicFramePr>
            <p:xfrm>
              <a:off x="1475570" y="1196690"/>
              <a:ext cx="6096000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00CC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00CC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00CC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0000CC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00CC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0000CC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0000CC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0000CC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00CC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0000CC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0000CC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0000CC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00CC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0000CC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0000CC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0000CC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00CC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0000CC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0000CC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1278932"/>
                  </p:ext>
                </p:extLst>
              </p:nvPr>
            </p:nvGraphicFramePr>
            <p:xfrm>
              <a:off x="1475570" y="1196690"/>
              <a:ext cx="6096000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4000"/>
                    <a:gridCol w="1524000"/>
                    <a:gridCol w="1524000"/>
                    <a:gridCol w="15240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rgbClr val="0000CC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a</a:t>
                          </a:r>
                          <a:endParaRPr lang="en-US" b="1" dirty="0">
                            <a:solidFill>
                              <a:srgbClr val="0000CC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rgbClr val="0000CC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b</a:t>
                          </a:r>
                          <a:endParaRPr lang="en-US" b="1" dirty="0">
                            <a:solidFill>
                              <a:srgbClr val="0000CC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rgbClr val="0000CC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x</a:t>
                          </a:r>
                          <a:endParaRPr lang="en-US" b="1" dirty="0">
                            <a:solidFill>
                              <a:srgbClr val="0000CC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108197" r="-300400" b="-3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000" t="-108197" r="-200400" b="-3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0000" t="-108197" r="-100400" b="-3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000" t="-108197" r="-400" b="-33114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211667" r="-300400" b="-2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000" t="-211667" r="-200400" b="-2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0000" t="-211667" r="-100400" b="-2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000" t="-211667" r="-400" b="-236667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306557" r="-300400" b="-1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000" t="-306557" r="-200400" b="-1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0000" t="-306557" r="-100400" b="-1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000" t="-306557" r="-400" b="-132787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406557" r="-300400" b="-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000" t="-406557" r="-200400" b="-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0000" t="-406557" r="-100400" b="-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000" t="-406557" r="-400" b="-3278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229225" y="4149100"/>
                <a:ext cx="675571" cy="64809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0000CC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00CC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𝑸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00CC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225" y="4149100"/>
                <a:ext cx="675571" cy="648090"/>
              </a:xfrm>
              <a:prstGeom prst="ellipse">
                <a:avLst/>
              </a:prstGeom>
              <a:blipFill rotWithShape="1">
                <a:blip r:embed="rId4"/>
                <a:stretch>
                  <a:fillRect r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912936" y="4149100"/>
                <a:ext cx="648090" cy="64809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CC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00CC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𝑸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CC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936" y="4149100"/>
                <a:ext cx="648090" cy="648090"/>
              </a:xfrm>
              <a:prstGeom prst="ellipse">
                <a:avLst/>
              </a:prstGeom>
              <a:blipFill rotWithShape="1">
                <a:blip r:embed="rId5"/>
                <a:stretch>
                  <a:fillRect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4572000" y="4149099"/>
                <a:ext cx="648090" cy="7348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CC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00CC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𝑸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CC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149099"/>
                <a:ext cx="648090" cy="734891"/>
              </a:xfrm>
              <a:prstGeom prst="ellipse">
                <a:avLst/>
              </a:prstGeom>
              <a:blipFill rotWithShape="1">
                <a:blip r:embed="rId6"/>
                <a:stretch>
                  <a:fillRect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6228230" y="4149100"/>
                <a:ext cx="648090" cy="64809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00CC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00CC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𝑸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CC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230" y="4149100"/>
                <a:ext cx="648090" cy="648090"/>
              </a:xfrm>
              <a:prstGeom prst="ellipse">
                <a:avLst/>
              </a:prstGeom>
              <a:blipFill rotWithShape="1">
                <a:blip r:embed="rId7"/>
                <a:stretch>
                  <a:fillRect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7884460" y="4149100"/>
            <a:ext cx="648090" cy="6480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P</a:t>
            </a:r>
          </a:p>
        </p:txBody>
      </p:sp>
      <p:cxnSp>
        <p:nvCxnSpPr>
          <p:cNvPr id="12" name="Straight Arrow Connector 11"/>
          <p:cNvCxnSpPr>
            <a:endCxn id="7" idx="2"/>
          </p:cNvCxnSpPr>
          <p:nvPr/>
        </p:nvCxnSpPr>
        <p:spPr>
          <a:xfrm>
            <a:off x="1904796" y="4473145"/>
            <a:ext cx="10081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563860" y="4516954"/>
            <a:ext cx="10081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220090" y="4473145"/>
            <a:ext cx="10081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76320" y="4458315"/>
            <a:ext cx="10081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4"/>
          </p:cNvCxnSpPr>
          <p:nvPr/>
        </p:nvCxnSpPr>
        <p:spPr>
          <a:xfrm rot="5400000" flipH="1">
            <a:off x="2468070" y="4028280"/>
            <a:ext cx="208471" cy="1329351"/>
          </a:xfrm>
          <a:prstGeom prst="curvedConnector4">
            <a:avLst>
              <a:gd name="adj1" fmla="val -109656"/>
              <a:gd name="adj2" fmla="val 63335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Curved Connector 68"/>
          <p:cNvCxnSpPr/>
          <p:nvPr/>
        </p:nvCxnSpPr>
        <p:spPr>
          <a:xfrm rot="5400000" flipH="1">
            <a:off x="3878427" y="1932020"/>
            <a:ext cx="229134" cy="5521869"/>
          </a:xfrm>
          <a:prstGeom prst="curvedConnector4">
            <a:avLst>
              <a:gd name="adj1" fmla="val -294166"/>
              <a:gd name="adj2" fmla="val 105796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Curved Connector 89"/>
          <p:cNvCxnSpPr/>
          <p:nvPr/>
        </p:nvCxnSpPr>
        <p:spPr>
          <a:xfrm rot="5400000" flipH="1">
            <a:off x="4698407" y="4536807"/>
            <a:ext cx="220776" cy="473590"/>
          </a:xfrm>
          <a:prstGeom prst="curvedConnector4">
            <a:avLst>
              <a:gd name="adj1" fmla="val -213991"/>
              <a:gd name="adj2" fmla="val 216148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Curved Connector 132"/>
          <p:cNvCxnSpPr/>
          <p:nvPr/>
        </p:nvCxnSpPr>
        <p:spPr>
          <a:xfrm flipV="1">
            <a:off x="1232059" y="4221110"/>
            <a:ext cx="337786" cy="144020"/>
          </a:xfrm>
          <a:prstGeom prst="curvedConnector4">
            <a:avLst>
              <a:gd name="adj1" fmla="val -133868"/>
              <a:gd name="adj2" fmla="val 502111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56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Word Processing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00"/>
            <a:ext cx="8229600" cy="5112710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b="1" dirty="0">
                <a:solidFill>
                  <a:srgbClr val="0000CC"/>
                </a:solidFill>
                <a:cs typeface="Times New Roman" pitchFamily="18" charset="0"/>
              </a:rPr>
              <a:t>Replacement: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0" y="1916790"/>
            <a:ext cx="8826736" cy="2232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697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Second Pattern Matching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40" y="1412720"/>
            <a:ext cx="8425170" cy="1121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00" y="2708900"/>
            <a:ext cx="8393849" cy="2664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029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Second Pattern Matching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1268700"/>
            <a:ext cx="8504815" cy="4536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173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Second Pattern Matching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772770"/>
            <a:ext cx="8408552" cy="2736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9242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Second Pattern Matching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10"/>
                <a:ext cx="8229600" cy="478545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just">
                  <a:buNone/>
                </a:pPr>
                <a:r>
                  <a:rPr lang="en-US" sz="2000" b="1" dirty="0"/>
                  <a:t>Algorithm 3.4: </a:t>
                </a:r>
                <a:r>
                  <a:rPr lang="en-US" sz="2400" dirty="0"/>
                  <a:t>The pattern matching table 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T) of a pattern P is in memory, and the input is an N-character string T=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  <a:cs typeface="Times New Roman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  <a:cs typeface="Times New Roman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  <a:cs typeface="Times New Roman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itchFamily="18" charset="0"/>
                  </a:rPr>
                  <a:t>……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  <a:cs typeface="Times New Roman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itchFamily="18" charset="0"/>
                  </a:rPr>
                  <a:t>. </a:t>
                </a:r>
                <a:r>
                  <a:rPr lang="en-US" sz="2400" dirty="0"/>
                  <a:t>This algorithm finds the INDEX of P in T.</a:t>
                </a:r>
              </a:p>
              <a:p>
                <a:pPr marL="0" indent="0" algn="just">
                  <a:buNone/>
                </a:pPr>
                <a:endParaRPr lang="en-US" sz="2000" dirty="0"/>
              </a:p>
              <a:p>
                <a:pPr marL="457200" indent="-457200" algn="just">
                  <a:buAutoNum type="arabicPeriod"/>
                </a:pPr>
                <a:r>
                  <a:rPr lang="en-US" sz="2000" b="1" dirty="0"/>
                  <a:t>[Initialize.] Set K:= 1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</a:rPr>
                          <m:t>𝑸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</a:rPr>
                      <m:t>.</m:t>
                    </m:r>
                  </m:oMath>
                </a14:m>
                <a:endParaRPr lang="en-US" sz="2000" b="1" dirty="0"/>
              </a:p>
              <a:p>
                <a:pPr marL="457200" indent="-457200" algn="just">
                  <a:buAutoNum type="arabicPeriod"/>
                </a:pPr>
                <a:r>
                  <a:rPr lang="en-US" sz="2000" b="1" dirty="0"/>
                  <a:t>Repeat Steps 3 to 5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n-US" sz="2000" b="1" i="1" smtClean="0">
                            <a:latin typeface="Cambria Math"/>
                          </a:rPr>
                          <m:t>𝑲</m:t>
                        </m:r>
                      </m:sub>
                    </m:sSub>
                    <m:r>
                      <a:rPr lang="en-US" sz="2000" b="1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𝑷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𝒂𝒏𝒅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  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𝑲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𝑵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n-US" sz="2000" b="1" dirty="0"/>
              </a:p>
              <a:p>
                <a:pPr marL="457200" indent="-457200" algn="just">
                  <a:buAutoNum type="arabicPeriod"/>
                </a:pPr>
                <a:r>
                  <a:rPr lang="en-US" sz="2000" b="1" dirty="0"/>
                  <a:t>          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2000" b="1" i="1" smtClean="0">
                            <a:latin typeface="Cambria Math"/>
                          </a:rPr>
                          <m:t>𝑲</m:t>
                        </m:r>
                      </m:sub>
                    </m:sSub>
                    <m:r>
                      <a:rPr lang="en-US" sz="2000" b="1" i="0" smtClean="0">
                        <a:latin typeface="Cambria Math"/>
                      </a:rPr>
                      <m:t>.</m:t>
                    </m:r>
                  </m:oMath>
                </a14:m>
                <a:endParaRPr lang="en-US" sz="2000" b="1" dirty="0"/>
              </a:p>
              <a:p>
                <a:pPr marL="457200" indent="-457200" algn="just">
                  <a:buAutoNum type="arabicPeriod" startAt="4"/>
                </a:pPr>
                <a:r>
                  <a:rPr lang="en-US" sz="2000" b="1" dirty="0"/>
                  <a:t>         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n-US" sz="2000" b="1" i="1" smtClean="0">
                            <a:latin typeface="Cambria Math"/>
                          </a:rPr>
                          <m:t>𝑲</m:t>
                        </m:r>
                        <m:r>
                          <a:rPr lang="en-US" sz="2000" b="1" i="1" smtClean="0">
                            <a:latin typeface="Cambria Math"/>
                          </a:rPr>
                          <m:t>+</m:t>
                        </m:r>
                        <m:r>
                          <a:rPr lang="en-US" sz="20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/>
                      </a:rPr>
                      <m:t>=</m:t>
                    </m:r>
                    <m:r>
                      <a:rPr lang="en-US" sz="2000" b="1" i="1" smtClean="0">
                        <a:latin typeface="Cambria Math"/>
                      </a:rPr>
                      <m:t>𝑭</m:t>
                    </m:r>
                    <m:r>
                      <a:rPr lang="en-US" sz="2000" b="1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n-US" sz="2000" b="1" i="1" smtClean="0">
                            <a:latin typeface="Cambria Math"/>
                          </a:rPr>
                          <m:t>𝑲</m:t>
                        </m:r>
                      </m:sub>
                    </m:sSub>
                  </m:oMath>
                </a14:m>
                <a:r>
                  <a:rPr lang="en-US" sz="20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</a:rPr>
                          <m:t>𝑲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</a:rPr>
                      <m:t>)</m:t>
                    </m:r>
                    <m:r>
                      <a:rPr lang="en-US" sz="2000" b="1" i="0" dirty="0" smtClean="0">
                        <a:latin typeface="Cambria Math"/>
                      </a:rPr>
                      <m:t>  </m:t>
                    </m:r>
                  </m:oMath>
                </a14:m>
                <a:r>
                  <a:rPr lang="en-US" sz="2000" b="1" dirty="0"/>
                  <a:t>[Finds next state.]</a:t>
                </a:r>
              </a:p>
              <a:p>
                <a:pPr marL="457200" indent="-457200" algn="just">
                  <a:buAutoNum type="arabicPeriod" startAt="4"/>
                </a:pPr>
                <a:r>
                  <a:rPr lang="en-US" sz="2000" b="1" dirty="0"/>
                  <a:t>          Set K := K + 1. [Update counter.]</a:t>
                </a:r>
              </a:p>
              <a:p>
                <a:pPr marL="0" indent="0" algn="just">
                  <a:buNone/>
                </a:pPr>
                <a:r>
                  <a:rPr lang="en-US" sz="2000" b="1" dirty="0"/>
                  <a:t>         [End of Step 2 loop.]</a:t>
                </a:r>
              </a:p>
              <a:p>
                <a:pPr marL="457200" indent="-457200" algn="just">
                  <a:buAutoNum type="arabicPeriod" startAt="6"/>
                </a:pPr>
                <a:r>
                  <a:rPr lang="en-US" sz="2000" b="1" dirty="0"/>
                  <a:t> [Successful?] </a:t>
                </a:r>
              </a:p>
              <a:p>
                <a:pPr marL="0" indent="0" algn="just">
                  <a:buNone/>
                </a:pPr>
                <a:r>
                  <a:rPr lang="en-US" sz="2000" b="1" dirty="0"/>
                  <a:t>	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n-US" sz="2000" b="1" i="1" smtClean="0">
                            <a:latin typeface="Cambria Math"/>
                          </a:rPr>
                          <m:t>𝑲</m:t>
                        </m:r>
                      </m:sub>
                    </m:sSub>
                    <m:r>
                      <a:rPr lang="en-US" sz="2000" b="1" i="1" smtClean="0">
                        <a:latin typeface="Cambria Math"/>
                      </a:rPr>
                      <m:t>=</m:t>
                    </m:r>
                    <m:r>
                      <a:rPr lang="en-US" sz="2000" b="1" i="1" smtClean="0">
                        <a:latin typeface="Cambria Math"/>
                      </a:rPr>
                      <m:t>𝑷</m:t>
                    </m:r>
                    <m:r>
                      <a:rPr lang="en-US" sz="2000" b="1" i="1" smtClean="0">
                        <a:latin typeface="Cambria Math"/>
                      </a:rPr>
                      <m:t>, </m:t>
                    </m:r>
                    <m:r>
                      <a:rPr lang="en-US" sz="2000" b="1" i="1" smtClean="0">
                        <a:latin typeface="Cambria Math"/>
                      </a:rPr>
                      <m:t>𝒕𝒉𝒆𝒏</m:t>
                    </m:r>
                  </m:oMath>
                </a14:m>
                <a:r>
                  <a:rPr lang="en-US" sz="2000" b="1" dirty="0"/>
                  <a:t>: </a:t>
                </a:r>
              </a:p>
              <a:p>
                <a:pPr marL="0" indent="0" algn="just">
                  <a:buNone/>
                </a:pPr>
                <a:r>
                  <a:rPr lang="en-US" sz="2000" b="1" dirty="0"/>
                  <a:t>                         INDEX = K – LENGTH(P).</a:t>
                </a:r>
              </a:p>
              <a:p>
                <a:pPr marL="0" indent="0" algn="just">
                  <a:buNone/>
                </a:pPr>
                <a:r>
                  <a:rPr lang="en-US" sz="2000" b="1" dirty="0"/>
                  <a:t>                  Else:</a:t>
                </a:r>
              </a:p>
              <a:p>
                <a:pPr marL="0" indent="0" algn="just">
                  <a:buNone/>
                </a:pPr>
                <a:r>
                  <a:rPr lang="en-US" sz="2000" b="1" dirty="0"/>
                  <a:t>                          INDEX = 0.</a:t>
                </a:r>
              </a:p>
              <a:p>
                <a:pPr marL="0" indent="0" algn="just">
                  <a:buNone/>
                </a:pPr>
                <a:r>
                  <a:rPr lang="en-US" sz="2000" b="1" dirty="0"/>
                  <a:t>7.        Exit</a:t>
                </a:r>
              </a:p>
              <a:p>
                <a:pPr marL="0" indent="0" algn="just">
                  <a:buNone/>
                </a:pPr>
                <a:endParaRPr lang="en-US" sz="2000" dirty="0"/>
              </a:p>
              <a:p>
                <a:pPr marL="457200" indent="-457200" algn="just">
                  <a:buAutoNum type="arabicPeriod" startAt="4"/>
                </a:pPr>
                <a:endParaRPr lang="en-US" sz="2000" dirty="0"/>
              </a:p>
              <a:p>
                <a:pPr marL="0" indent="0" algn="just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10"/>
                <a:ext cx="8229600" cy="4785453"/>
              </a:xfrm>
              <a:blipFill rotWithShape="1">
                <a:blip r:embed="rId3"/>
                <a:stretch>
                  <a:fillRect l="-889" t="-2038" r="-1704" b="-17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450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Second Pattern Matching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1412720"/>
            <a:ext cx="8350615" cy="4392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1091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Second Pattern Matching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11" y="1268700"/>
            <a:ext cx="4052049" cy="338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0" y="4437140"/>
            <a:ext cx="4032560" cy="2171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3826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Second Pattern Matching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60" y="1340710"/>
            <a:ext cx="6912960" cy="4973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2679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Second Pattern Matching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00" y="1268699"/>
            <a:ext cx="6768940" cy="54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200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Second Pattern Matching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1412720"/>
            <a:ext cx="7455153" cy="396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283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9440" y="2924930"/>
            <a:ext cx="8229600" cy="1143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you……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E0763-8C84-4A0C-BF22-E8FBB0D3435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15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Word Processing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00"/>
            <a:ext cx="8229600" cy="5112710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b="1" dirty="0">
                <a:solidFill>
                  <a:srgbClr val="0000CC"/>
                </a:solidFill>
                <a:cs typeface="Times New Roman" pitchFamily="18" charset="0"/>
              </a:rPr>
              <a:t>Replacement: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2" y="1988800"/>
            <a:ext cx="8613775" cy="123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19" y="3149158"/>
            <a:ext cx="8483467" cy="639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2" y="3933070"/>
            <a:ext cx="8613774" cy="2343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0102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Word Processing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00"/>
            <a:ext cx="8229600" cy="5112710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b="1" dirty="0">
                <a:solidFill>
                  <a:srgbClr val="0000CC"/>
                </a:solidFill>
                <a:cs typeface="Times New Roman" pitchFamily="18" charset="0"/>
              </a:rPr>
              <a:t>Replacement: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2" y="1916790"/>
            <a:ext cx="8613774" cy="2343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4365130"/>
            <a:ext cx="8568553" cy="1296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147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Word Processing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00"/>
            <a:ext cx="8229600" cy="5112710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b="1" dirty="0">
                <a:solidFill>
                  <a:srgbClr val="0000CC"/>
                </a:solidFill>
                <a:cs typeface="Times New Roman" pitchFamily="18" charset="0"/>
              </a:rPr>
              <a:t>Replacement: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916790"/>
            <a:ext cx="8497180" cy="44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57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88550"/>
            <a:ext cx="82296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Word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196690"/>
            <a:ext cx="8281150" cy="1645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10" y="2971800"/>
            <a:ext cx="8340960" cy="141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00" y="4383711"/>
            <a:ext cx="8326870" cy="158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4988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88550"/>
            <a:ext cx="82296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Word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19" y="1196690"/>
            <a:ext cx="8726423" cy="4536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1852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88550"/>
            <a:ext cx="82296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Word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49" y="1268700"/>
            <a:ext cx="8266411" cy="468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6729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5213</TotalTime>
  <Words>853</Words>
  <Application>Microsoft Office PowerPoint</Application>
  <PresentationFormat>On-screen Show (4:3)</PresentationFormat>
  <Paragraphs>214</Paragraphs>
  <Slides>39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1_Custom Design</vt:lpstr>
      <vt:lpstr>Custom Design</vt:lpstr>
      <vt:lpstr>Slipstream</vt:lpstr>
      <vt:lpstr>Office Theme</vt:lpstr>
      <vt:lpstr>3_Office Theme</vt:lpstr>
      <vt:lpstr>1_Slipstream</vt:lpstr>
      <vt:lpstr>Data Structures  ICT-1211  Information and Communication Technology</vt:lpstr>
      <vt:lpstr> String Processing</vt:lpstr>
      <vt:lpstr>Word Processing</vt:lpstr>
      <vt:lpstr>Word Processing</vt:lpstr>
      <vt:lpstr>Word Processing</vt:lpstr>
      <vt:lpstr>Word Processing</vt:lpstr>
      <vt:lpstr>Word Processing</vt:lpstr>
      <vt:lpstr>Word Processing</vt:lpstr>
      <vt:lpstr>Word Processing</vt:lpstr>
      <vt:lpstr>Word Processing</vt:lpstr>
      <vt:lpstr>Word Processing</vt:lpstr>
      <vt:lpstr>Word Processing</vt:lpstr>
      <vt:lpstr>Word Processing</vt:lpstr>
      <vt:lpstr>Pattern Matching Algorithms</vt:lpstr>
      <vt:lpstr>Types of Pattern Matching Algorithms</vt:lpstr>
      <vt:lpstr>First Pattern Matching Algorithms</vt:lpstr>
      <vt:lpstr>First Pattern Matching Algorithms</vt:lpstr>
      <vt:lpstr>First Pattern Matching Algorithms</vt:lpstr>
      <vt:lpstr>First Pattern Matching Algorithms</vt:lpstr>
      <vt:lpstr>First Pattern Matching Algorithms</vt:lpstr>
      <vt:lpstr>First Pattern Matching Algorithms</vt:lpstr>
      <vt:lpstr>First Pattern Matching Algorithms</vt:lpstr>
      <vt:lpstr>First Pattern Matching Algorithms</vt:lpstr>
      <vt:lpstr>First Pattern Matching Algorithms</vt:lpstr>
      <vt:lpstr>Second Pattern Matching Algorithm</vt:lpstr>
      <vt:lpstr>Second Pattern Matching Algorithm</vt:lpstr>
      <vt:lpstr>Second Pattern Matching Algorithm</vt:lpstr>
      <vt:lpstr>Second Pattern Matching Algorithm</vt:lpstr>
      <vt:lpstr>Second Pattern Matching Algorithm</vt:lpstr>
      <vt:lpstr>Second Pattern Matching Algorithm</vt:lpstr>
      <vt:lpstr>Second Pattern Matching Algorithm</vt:lpstr>
      <vt:lpstr>Second Pattern Matching Algorithm</vt:lpstr>
      <vt:lpstr>Second Pattern Matching Algorithms</vt:lpstr>
      <vt:lpstr>Second Pattern Matching Algorithm</vt:lpstr>
      <vt:lpstr>Second Pattern Matching Algorithm</vt:lpstr>
      <vt:lpstr>Second Pattern Matching Algorithm</vt:lpstr>
      <vt:lpstr>Second Pattern Matching Algorithm</vt:lpstr>
      <vt:lpstr>Second Pattern Matching Algorithm</vt:lpstr>
      <vt:lpstr>Thank you……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Elizabeth Davis</dc:creator>
  <cp:lastModifiedBy>Dulal Sir</cp:lastModifiedBy>
  <cp:revision>817</cp:revision>
  <dcterms:created xsi:type="dcterms:W3CDTF">2006-08-30T10:11:05Z</dcterms:created>
  <dcterms:modified xsi:type="dcterms:W3CDTF">2025-07-02T09:25:41Z</dcterms:modified>
</cp:coreProperties>
</file>